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725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2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403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83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24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07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89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65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690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72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160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BB83D-D589-C949-8462-60DD89CE4C8B}" type="datetimeFigureOut">
              <a:rPr lang="es-ES" smtClean="0"/>
              <a:t>6/18/13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FCF47-F50F-074B-85D6-D4457D127A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0800"/>
            <a:ext cx="9144000" cy="5778500"/>
          </a:xfrm>
          <a:prstGeom prst="rect">
            <a:avLst/>
          </a:prstGeom>
        </p:spPr>
      </p:pic>
      <p:pic>
        <p:nvPicPr>
          <p:cNvPr id="30" name="Imagen 29" descr="img-arroz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316" y="6317079"/>
            <a:ext cx="358543" cy="235294"/>
          </a:xfrm>
          <a:prstGeom prst="rect">
            <a:avLst/>
          </a:prstGeom>
        </p:spPr>
      </p:pic>
      <p:pic>
        <p:nvPicPr>
          <p:cNvPr id="31" name="Imagen 30" descr="img-fres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609" y="6291678"/>
            <a:ext cx="317192" cy="286095"/>
          </a:xfrm>
          <a:prstGeom prst="rect">
            <a:avLst/>
          </a:prstGeom>
        </p:spPr>
      </p:pic>
      <p:pic>
        <p:nvPicPr>
          <p:cNvPr id="32" name="Imagen 31" descr="img-cana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344" y="6121744"/>
            <a:ext cx="394772" cy="456029"/>
          </a:xfrm>
          <a:prstGeom prst="rect">
            <a:avLst/>
          </a:prstGeom>
        </p:spPr>
      </p:pic>
      <p:pic>
        <p:nvPicPr>
          <p:cNvPr id="33" name="Imagen 32" descr="img-caf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916" y="6185243"/>
            <a:ext cx="398535" cy="398535"/>
          </a:xfrm>
          <a:prstGeom prst="rect">
            <a:avLst/>
          </a:prstGeom>
        </p:spPr>
      </p:pic>
      <p:pic>
        <p:nvPicPr>
          <p:cNvPr id="34" name="Imagen 33" descr="img-lavid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466" y="6121744"/>
            <a:ext cx="463550" cy="412750"/>
          </a:xfrm>
          <a:prstGeom prst="rect">
            <a:avLst/>
          </a:prstGeom>
        </p:spPr>
      </p:pic>
      <p:pic>
        <p:nvPicPr>
          <p:cNvPr id="35" name="Imagen 34" descr="img-maiz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911" y="6186307"/>
            <a:ext cx="507111" cy="323987"/>
          </a:xfrm>
          <a:prstGeom prst="rect">
            <a:avLst/>
          </a:prstGeom>
        </p:spPr>
      </p:pic>
      <p:pic>
        <p:nvPicPr>
          <p:cNvPr id="36" name="Imagen 35" descr="img-cacao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911" y="6230716"/>
            <a:ext cx="601384" cy="422951"/>
          </a:xfrm>
          <a:prstGeom prst="rect">
            <a:avLst/>
          </a:prstGeom>
        </p:spPr>
      </p:pic>
      <p:pic>
        <p:nvPicPr>
          <p:cNvPr id="37" name="Imagen 36" descr="img-trigo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616" y="6185243"/>
            <a:ext cx="528862" cy="512837"/>
          </a:xfrm>
          <a:prstGeom prst="rect">
            <a:avLst/>
          </a:prstGeom>
        </p:spPr>
      </p:pic>
      <p:grpSp>
        <p:nvGrpSpPr>
          <p:cNvPr id="7" name="Agrupar 6"/>
          <p:cNvGrpSpPr/>
          <p:nvPr/>
        </p:nvGrpSpPr>
        <p:grpSpPr>
          <a:xfrm>
            <a:off x="81290" y="3738167"/>
            <a:ext cx="2623351" cy="3041684"/>
            <a:chOff x="81290" y="1836306"/>
            <a:chExt cx="2623351" cy="3041684"/>
          </a:xfrm>
        </p:grpSpPr>
        <p:sp>
          <p:nvSpPr>
            <p:cNvPr id="3" name="CuadroTexto 2"/>
            <p:cNvSpPr txBox="1"/>
            <p:nvPr/>
          </p:nvSpPr>
          <p:spPr>
            <a:xfrm>
              <a:off x="81290" y="1836306"/>
              <a:ext cx="2623351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>
                  <a:solidFill>
                    <a:schemeClr val="accent6">
                      <a:lumMod val="50000"/>
                    </a:schemeClr>
                  </a:solidFill>
                </a:rPr>
                <a:t>Condiciones f</a:t>
              </a:r>
              <a:r>
                <a:rPr lang="es-ES" dirty="0" smtClean="0">
                  <a:solidFill>
                    <a:schemeClr val="accent6">
                      <a:lumMod val="50000"/>
                    </a:schemeClr>
                  </a:solidFill>
                </a:rPr>
                <a:t>ísicas</a:t>
              </a:r>
              <a:endParaRPr lang="es-ES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81290" y="2200334"/>
              <a:ext cx="2623351" cy="267765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s-MX" sz="1400" dirty="0" smtClean="0">
                  <a:solidFill>
                    <a:schemeClr val="bg1"/>
                  </a:solidFill>
                </a:rPr>
                <a:t>Cultivo arbustivo </a:t>
              </a:r>
              <a:r>
                <a:rPr lang="es-MX" sz="1400" dirty="0">
                  <a:solidFill>
                    <a:schemeClr val="bg1"/>
                  </a:solidFill>
                </a:rPr>
                <a:t>que se realiza en las laderas de las montañas que reciben suficiente luz solar durante todo el </a:t>
              </a:r>
              <a:r>
                <a:rPr lang="es-MX" sz="1400" dirty="0" smtClean="0">
                  <a:solidFill>
                    <a:schemeClr val="bg1"/>
                  </a:solidFill>
                </a:rPr>
                <a:t>año y </a:t>
              </a:r>
              <a:r>
                <a:rPr lang="es-MX" sz="1400" dirty="0">
                  <a:solidFill>
                    <a:schemeClr val="bg1"/>
                  </a:solidFill>
                </a:rPr>
                <a:t>en lugares con período de </a:t>
              </a:r>
              <a:r>
                <a:rPr lang="es-MX" sz="1400" dirty="0" smtClean="0">
                  <a:solidFill>
                    <a:schemeClr val="bg1"/>
                  </a:solidFill>
                </a:rPr>
                <a:t>sequía, </a:t>
              </a:r>
              <a:r>
                <a:rPr lang="es-MX" sz="1400" dirty="0">
                  <a:solidFill>
                    <a:schemeClr val="bg1"/>
                  </a:solidFill>
                </a:rPr>
                <a:t>pues la excesiva humedad pudre los frutos. </a:t>
              </a:r>
              <a:endParaRPr lang="es-MX" sz="1400" dirty="0" smtClean="0">
                <a:solidFill>
                  <a:schemeClr val="bg1"/>
                </a:solidFill>
              </a:endParaRPr>
            </a:p>
            <a:p>
              <a:endParaRPr lang="es-MX" sz="1400" dirty="0" smtClean="0">
                <a:solidFill>
                  <a:schemeClr val="bg1"/>
                </a:solidFill>
              </a:endParaRPr>
            </a:p>
            <a:p>
              <a:r>
                <a:rPr lang="es-MX" sz="1400" dirty="0" smtClean="0">
                  <a:solidFill>
                    <a:schemeClr val="bg1"/>
                  </a:solidFill>
                </a:rPr>
                <a:t>Las </a:t>
              </a:r>
              <a:r>
                <a:rPr lang="es-MX" sz="1400" dirty="0">
                  <a:solidFill>
                    <a:schemeClr val="bg1"/>
                  </a:solidFill>
                </a:rPr>
                <a:t>temperaturas pueden </a:t>
              </a:r>
              <a:r>
                <a:rPr lang="es-MX" sz="1400" dirty="0" smtClean="0">
                  <a:solidFill>
                    <a:schemeClr val="bg1"/>
                  </a:solidFill>
                </a:rPr>
                <a:t>variar, </a:t>
              </a:r>
              <a:r>
                <a:rPr lang="es-MX" sz="1400" dirty="0">
                  <a:solidFill>
                    <a:schemeClr val="bg1"/>
                  </a:solidFill>
                </a:rPr>
                <a:t>desde los </a:t>
              </a:r>
              <a:r>
                <a:rPr lang="es-MX" sz="1400" dirty="0" smtClean="0">
                  <a:solidFill>
                    <a:schemeClr val="bg1"/>
                  </a:solidFill>
                </a:rPr>
                <a:t>climas semicálidos </a:t>
              </a:r>
              <a:r>
                <a:rPr lang="es-MX" sz="1400" dirty="0">
                  <a:solidFill>
                    <a:schemeClr val="bg1"/>
                  </a:solidFill>
                </a:rPr>
                <a:t>a los </a:t>
              </a:r>
              <a:r>
                <a:rPr lang="es-MX" sz="1400" dirty="0" smtClean="0">
                  <a:solidFill>
                    <a:schemeClr val="bg1"/>
                  </a:solidFill>
                </a:rPr>
                <a:t>templados</a:t>
              </a:r>
              <a:r>
                <a:rPr lang="es-MX" sz="1400" dirty="0">
                  <a:solidFill>
                    <a:schemeClr val="bg1"/>
                  </a:solidFill>
                </a:rPr>
                <a:t> </a:t>
              </a:r>
              <a:r>
                <a:rPr lang="es-MX" sz="1400" dirty="0" smtClean="0">
                  <a:solidFill>
                    <a:schemeClr val="bg1"/>
                  </a:solidFill>
                </a:rPr>
                <a:t>y no </a:t>
              </a:r>
              <a:r>
                <a:rPr lang="es-MX" sz="1400" dirty="0">
                  <a:solidFill>
                    <a:schemeClr val="bg1"/>
                  </a:solidFill>
                </a:rPr>
                <a:t>resiste las granizadas ni las </a:t>
              </a:r>
              <a:r>
                <a:rPr lang="es-MX" sz="1400" dirty="0" smtClean="0">
                  <a:solidFill>
                    <a:schemeClr val="bg1"/>
                  </a:solidFill>
                </a:rPr>
                <a:t>heladas.</a:t>
              </a:r>
              <a:endParaRPr lang="es-ES_tradnl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307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0800"/>
            <a:ext cx="9144000" cy="5778500"/>
          </a:xfrm>
          <a:prstGeom prst="rect">
            <a:avLst/>
          </a:prstGeom>
        </p:spPr>
      </p:pic>
      <p:pic>
        <p:nvPicPr>
          <p:cNvPr id="12" name="Imagen 11" descr="img-arroz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316" y="6317079"/>
            <a:ext cx="358543" cy="235294"/>
          </a:xfrm>
          <a:prstGeom prst="rect">
            <a:avLst/>
          </a:prstGeom>
        </p:spPr>
      </p:pic>
      <p:pic>
        <p:nvPicPr>
          <p:cNvPr id="14" name="Imagen 13" descr="img-fres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609" y="6291678"/>
            <a:ext cx="317192" cy="286095"/>
          </a:xfrm>
          <a:prstGeom prst="rect">
            <a:avLst/>
          </a:prstGeom>
        </p:spPr>
      </p:pic>
      <p:pic>
        <p:nvPicPr>
          <p:cNvPr id="15" name="Imagen 14" descr="img-cana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344" y="6121744"/>
            <a:ext cx="394772" cy="456029"/>
          </a:xfrm>
          <a:prstGeom prst="rect">
            <a:avLst/>
          </a:prstGeom>
        </p:spPr>
      </p:pic>
      <p:pic>
        <p:nvPicPr>
          <p:cNvPr id="16" name="Imagen 15" descr="img-caf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916" y="6185243"/>
            <a:ext cx="398535" cy="398535"/>
          </a:xfrm>
          <a:prstGeom prst="rect">
            <a:avLst/>
          </a:prstGeom>
        </p:spPr>
      </p:pic>
      <p:pic>
        <p:nvPicPr>
          <p:cNvPr id="17" name="Imagen 16" descr="img-lavid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466" y="6121744"/>
            <a:ext cx="463550" cy="412750"/>
          </a:xfrm>
          <a:prstGeom prst="rect">
            <a:avLst/>
          </a:prstGeom>
        </p:spPr>
      </p:pic>
      <p:pic>
        <p:nvPicPr>
          <p:cNvPr id="18" name="Imagen 17" descr="img-maiz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911" y="6186307"/>
            <a:ext cx="507111" cy="323987"/>
          </a:xfrm>
          <a:prstGeom prst="rect">
            <a:avLst/>
          </a:prstGeom>
        </p:spPr>
      </p:pic>
      <p:pic>
        <p:nvPicPr>
          <p:cNvPr id="19" name="Imagen 18" descr="img-cacao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911" y="6230716"/>
            <a:ext cx="601384" cy="422951"/>
          </a:xfrm>
          <a:prstGeom prst="rect">
            <a:avLst/>
          </a:prstGeom>
        </p:spPr>
      </p:pic>
      <p:pic>
        <p:nvPicPr>
          <p:cNvPr id="28" name="Imagen 27" descr="img-trigo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616" y="6185243"/>
            <a:ext cx="528862" cy="512837"/>
          </a:xfrm>
          <a:prstGeom prst="rect">
            <a:avLst/>
          </a:prstGeom>
        </p:spPr>
      </p:pic>
      <p:grpSp>
        <p:nvGrpSpPr>
          <p:cNvPr id="32" name="Agrupar 31"/>
          <p:cNvGrpSpPr/>
          <p:nvPr/>
        </p:nvGrpSpPr>
        <p:grpSpPr>
          <a:xfrm>
            <a:off x="100448" y="3506109"/>
            <a:ext cx="2623351" cy="3257128"/>
            <a:chOff x="81290" y="1836306"/>
            <a:chExt cx="2623351" cy="3257128"/>
          </a:xfrm>
        </p:grpSpPr>
        <p:sp>
          <p:nvSpPr>
            <p:cNvPr id="33" name="CuadroTexto 32"/>
            <p:cNvSpPr txBox="1"/>
            <p:nvPr/>
          </p:nvSpPr>
          <p:spPr>
            <a:xfrm>
              <a:off x="81290" y="1836306"/>
              <a:ext cx="2623351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>
                  <a:solidFill>
                    <a:schemeClr val="accent6">
                      <a:lumMod val="50000"/>
                    </a:schemeClr>
                  </a:solidFill>
                </a:rPr>
                <a:t>Condiciones f</a:t>
              </a:r>
              <a:r>
                <a:rPr lang="es-ES" dirty="0" smtClean="0">
                  <a:solidFill>
                    <a:schemeClr val="accent6">
                      <a:lumMod val="50000"/>
                    </a:schemeClr>
                  </a:solidFill>
                </a:rPr>
                <a:t>ísicas</a:t>
              </a:r>
              <a:endParaRPr lang="es-ES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4" name="CuadroTexto 33"/>
            <p:cNvSpPr txBox="1"/>
            <p:nvPr/>
          </p:nvSpPr>
          <p:spPr>
            <a:xfrm>
              <a:off x="81290" y="2200334"/>
              <a:ext cx="2623351" cy="28931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solidFill>
                    <a:srgbClr val="FFFFFF"/>
                  </a:solidFill>
                </a:rPr>
                <a:t>Aunque puede crecer en tierras secas, una condición importante para que estos cultivos se logren es </a:t>
              </a:r>
              <a:r>
                <a:rPr lang="es-MX" sz="1400" dirty="0" smtClean="0">
                  <a:solidFill>
                    <a:srgbClr val="FFFFFF"/>
                  </a:solidFill>
                </a:rPr>
                <a:t>tener una </a:t>
              </a:r>
              <a:r>
                <a:rPr lang="es-MX" sz="1400" dirty="0">
                  <a:solidFill>
                    <a:srgbClr val="FFFFFF"/>
                  </a:solidFill>
                </a:rPr>
                <a:t>zona de inundación, con relieve plano e incluso </a:t>
              </a:r>
              <a:r>
                <a:rPr lang="es-MX" sz="1400" dirty="0" smtClean="0">
                  <a:solidFill>
                    <a:srgbClr val="FFFFFF"/>
                  </a:solidFill>
                </a:rPr>
                <a:t>cóncavo, </a:t>
              </a:r>
              <a:r>
                <a:rPr lang="es-MX" sz="1400" dirty="0">
                  <a:solidFill>
                    <a:srgbClr val="FFFFFF"/>
                  </a:solidFill>
                </a:rPr>
                <a:t>que retenga el agua de las lluvias o de riego. </a:t>
              </a:r>
              <a:endParaRPr lang="es-MX" sz="1400" dirty="0" smtClean="0">
                <a:solidFill>
                  <a:srgbClr val="FFFFFF"/>
                </a:solidFill>
              </a:endParaRPr>
            </a:p>
            <a:p>
              <a:endParaRPr lang="es-MX" sz="1400" dirty="0">
                <a:solidFill>
                  <a:srgbClr val="FFFFFF"/>
                </a:solidFill>
              </a:endParaRPr>
            </a:p>
            <a:p>
              <a:r>
                <a:rPr lang="es-MX" sz="1400" dirty="0" smtClean="0">
                  <a:solidFill>
                    <a:srgbClr val="FFFFFF"/>
                  </a:solidFill>
                </a:rPr>
                <a:t>Crece </a:t>
              </a:r>
              <a:r>
                <a:rPr lang="es-MX" sz="1400" dirty="0">
                  <a:solidFill>
                    <a:srgbClr val="FFFFFF"/>
                  </a:solidFill>
                </a:rPr>
                <a:t>mejor en climas tropicales y subtropicales húmedos, que se pueden encontrar principalmente al sur de nuestro país y sobre las llanuras costeras y </a:t>
              </a:r>
              <a:r>
                <a:rPr lang="es-MX" sz="1400" dirty="0" smtClean="0">
                  <a:solidFill>
                    <a:srgbClr val="FFFFFF"/>
                  </a:solidFill>
                </a:rPr>
                <a:t>ríos</a:t>
              </a:r>
              <a:r>
                <a:rPr lang="es-MX" sz="1400" dirty="0">
                  <a:solidFill>
                    <a:srgbClr val="FFFFFF"/>
                  </a:solidFill>
                </a:rPr>
                <a:t>. </a:t>
              </a:r>
              <a:endParaRPr lang="es-ES_tradnl" sz="14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97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g-arroz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316" y="6317079"/>
            <a:ext cx="358543" cy="235294"/>
          </a:xfrm>
          <a:prstGeom prst="rect">
            <a:avLst/>
          </a:prstGeom>
        </p:spPr>
      </p:pic>
      <p:pic>
        <p:nvPicPr>
          <p:cNvPr id="6" name="Imagen 5" descr="img-fres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609" y="6291678"/>
            <a:ext cx="317192" cy="286095"/>
          </a:xfrm>
          <a:prstGeom prst="rect">
            <a:avLst/>
          </a:prstGeom>
        </p:spPr>
      </p:pic>
      <p:pic>
        <p:nvPicPr>
          <p:cNvPr id="7" name="Imagen 6" descr="img-can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344" y="6121744"/>
            <a:ext cx="394772" cy="456029"/>
          </a:xfrm>
          <a:prstGeom prst="rect">
            <a:avLst/>
          </a:prstGeom>
        </p:spPr>
      </p:pic>
      <p:pic>
        <p:nvPicPr>
          <p:cNvPr id="8" name="Imagen 7" descr="img-caf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916" y="6185243"/>
            <a:ext cx="398535" cy="398535"/>
          </a:xfrm>
          <a:prstGeom prst="rect">
            <a:avLst/>
          </a:prstGeom>
        </p:spPr>
      </p:pic>
      <p:pic>
        <p:nvPicPr>
          <p:cNvPr id="9" name="Imagen 8" descr="img-lavi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466" y="6121744"/>
            <a:ext cx="463550" cy="412750"/>
          </a:xfrm>
          <a:prstGeom prst="rect">
            <a:avLst/>
          </a:prstGeom>
        </p:spPr>
      </p:pic>
      <p:pic>
        <p:nvPicPr>
          <p:cNvPr id="10" name="Imagen 9" descr="img-maiz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911" y="6186307"/>
            <a:ext cx="507111" cy="323987"/>
          </a:xfrm>
          <a:prstGeom prst="rect">
            <a:avLst/>
          </a:prstGeom>
        </p:spPr>
      </p:pic>
      <p:pic>
        <p:nvPicPr>
          <p:cNvPr id="11" name="Imagen 10" descr="img-cacao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911" y="6230716"/>
            <a:ext cx="601384" cy="422951"/>
          </a:xfrm>
          <a:prstGeom prst="rect">
            <a:avLst/>
          </a:prstGeom>
        </p:spPr>
      </p:pic>
      <p:pic>
        <p:nvPicPr>
          <p:cNvPr id="12" name="Imagen 11" descr="img-trigo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616" y="6185243"/>
            <a:ext cx="528862" cy="512837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-50800"/>
            <a:ext cx="9144000" cy="5778500"/>
          </a:xfrm>
          <a:prstGeom prst="rect">
            <a:avLst/>
          </a:prstGeom>
        </p:spPr>
      </p:pic>
      <p:grpSp>
        <p:nvGrpSpPr>
          <p:cNvPr id="15" name="Agrupar 14"/>
          <p:cNvGrpSpPr/>
          <p:nvPr/>
        </p:nvGrpSpPr>
        <p:grpSpPr>
          <a:xfrm>
            <a:off x="81290" y="3680879"/>
            <a:ext cx="2623351" cy="3041684"/>
            <a:chOff x="81290" y="1836306"/>
            <a:chExt cx="2623351" cy="3041684"/>
          </a:xfrm>
        </p:grpSpPr>
        <p:sp>
          <p:nvSpPr>
            <p:cNvPr id="16" name="CuadroTexto 15"/>
            <p:cNvSpPr txBox="1"/>
            <p:nvPr/>
          </p:nvSpPr>
          <p:spPr>
            <a:xfrm>
              <a:off x="81290" y="1836306"/>
              <a:ext cx="2623351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>
                  <a:solidFill>
                    <a:schemeClr val="accent6">
                      <a:lumMod val="50000"/>
                    </a:schemeClr>
                  </a:solidFill>
                </a:rPr>
                <a:t>Condiciones f</a:t>
              </a:r>
              <a:r>
                <a:rPr lang="es-ES" dirty="0" smtClean="0">
                  <a:solidFill>
                    <a:schemeClr val="accent6">
                      <a:lumMod val="50000"/>
                    </a:schemeClr>
                  </a:solidFill>
                </a:rPr>
                <a:t>ísicas</a:t>
              </a:r>
              <a:endParaRPr lang="es-ES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81290" y="2200334"/>
              <a:ext cx="2623351" cy="267765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solidFill>
                    <a:srgbClr val="FFFFFF"/>
                  </a:solidFill>
                </a:rPr>
                <a:t>Estos cultivos crecen </a:t>
              </a:r>
              <a:r>
                <a:rPr lang="es-MX" sz="1400" dirty="0" smtClean="0">
                  <a:solidFill>
                    <a:srgbClr val="FFFFFF"/>
                  </a:solidFill>
                </a:rPr>
                <a:t>principalmente </a:t>
              </a:r>
              <a:r>
                <a:rPr lang="es-MX" sz="1400" dirty="0">
                  <a:solidFill>
                    <a:srgbClr val="FFFFFF"/>
                  </a:solidFill>
                </a:rPr>
                <a:t>al sur del país, en las laderas de las montañas a la sombra de otros árboles o cultivos más altos, entre los 1200 y 2000 metros de altitud. </a:t>
              </a:r>
              <a:endParaRPr lang="es-MX" sz="1400" dirty="0" smtClean="0">
                <a:solidFill>
                  <a:srgbClr val="FFFFFF"/>
                </a:solidFill>
              </a:endParaRPr>
            </a:p>
            <a:p>
              <a:endParaRPr lang="es-MX" sz="1400" dirty="0">
                <a:solidFill>
                  <a:srgbClr val="FFFFFF"/>
                </a:solidFill>
              </a:endParaRPr>
            </a:p>
            <a:p>
              <a:r>
                <a:rPr lang="es-MX" sz="1400" dirty="0" smtClean="0">
                  <a:solidFill>
                    <a:srgbClr val="FFFFFF"/>
                  </a:solidFill>
                </a:rPr>
                <a:t>Las </a:t>
              </a:r>
              <a:r>
                <a:rPr lang="es-MX" sz="1400" dirty="0">
                  <a:solidFill>
                    <a:srgbClr val="FFFFFF"/>
                  </a:solidFill>
                </a:rPr>
                <a:t>condiciones climáticas que le favorecen son: humedad </a:t>
              </a:r>
              <a:r>
                <a:rPr lang="es-MX" sz="1400" dirty="0" smtClean="0">
                  <a:solidFill>
                    <a:srgbClr val="FFFFFF"/>
                  </a:solidFill>
                </a:rPr>
                <a:t>suficiente de </a:t>
              </a:r>
              <a:r>
                <a:rPr lang="es-MX" sz="1400" dirty="0">
                  <a:solidFill>
                    <a:srgbClr val="FFFFFF"/>
                  </a:solidFill>
                </a:rPr>
                <a:t>noviembre a septiembre y temperaturas semicálidas o templadas. </a:t>
              </a:r>
              <a:endParaRPr lang="es-ES_tradnl" sz="14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9762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186</Words>
  <Application>Microsoft Macintosh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Santillana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Daniel Haro</dc:creator>
  <cp:lastModifiedBy>Ma. Nayely Lopez Negrete</cp:lastModifiedBy>
  <cp:revision>5</cp:revision>
  <dcterms:created xsi:type="dcterms:W3CDTF">2013-06-08T03:46:05Z</dcterms:created>
  <dcterms:modified xsi:type="dcterms:W3CDTF">2013-06-19T01:30:17Z</dcterms:modified>
</cp:coreProperties>
</file>